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347" r:id="rId2"/>
    <p:sldId id="348" r:id="rId3"/>
    <p:sldId id="266" r:id="rId4"/>
    <p:sldId id="260" r:id="rId5"/>
    <p:sldId id="261" r:id="rId6"/>
    <p:sldId id="258" r:id="rId7"/>
    <p:sldId id="259" r:id="rId8"/>
    <p:sldId id="262" r:id="rId9"/>
    <p:sldId id="263" r:id="rId10"/>
    <p:sldId id="295" r:id="rId11"/>
    <p:sldId id="271" r:id="rId12"/>
    <p:sldId id="264" r:id="rId13"/>
    <p:sldId id="272" r:id="rId14"/>
    <p:sldId id="294" r:id="rId15"/>
    <p:sldId id="284" r:id="rId16"/>
    <p:sldId id="268" r:id="rId17"/>
    <p:sldId id="265" r:id="rId18"/>
    <p:sldId id="267" r:id="rId19"/>
    <p:sldId id="296" r:id="rId20"/>
    <p:sldId id="285" r:id="rId21"/>
    <p:sldId id="277" r:id="rId22"/>
    <p:sldId id="280" r:id="rId23"/>
    <p:sldId id="286" r:id="rId24"/>
    <p:sldId id="306" r:id="rId25"/>
    <p:sldId id="283" r:id="rId26"/>
    <p:sldId id="288" r:id="rId27"/>
    <p:sldId id="297" r:id="rId28"/>
    <p:sldId id="291" r:id="rId29"/>
    <p:sldId id="292" r:id="rId30"/>
    <p:sldId id="290" r:id="rId31"/>
    <p:sldId id="298" r:id="rId32"/>
    <p:sldId id="299" r:id="rId33"/>
    <p:sldId id="300" r:id="rId34"/>
    <p:sldId id="301" r:id="rId35"/>
    <p:sldId id="281" r:id="rId36"/>
    <p:sldId id="282" r:id="rId37"/>
    <p:sldId id="302" r:id="rId38"/>
    <p:sldId id="305" r:id="rId39"/>
    <p:sldId id="279" r:id="rId40"/>
    <p:sldId id="304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29" autoAdjust="0"/>
    <p:restoredTop sz="78755" autoAdjust="0"/>
  </p:normalViewPr>
  <p:slideViewPr>
    <p:cSldViewPr>
      <p:cViewPr varScale="1">
        <p:scale>
          <a:sx n="79" d="100"/>
          <a:sy n="79" d="100"/>
        </p:scale>
        <p:origin x="1104" y="5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4791"/>
    </p:cViewPr>
  </p:outlineViewPr>
  <p:notesTextViewPr>
    <p:cViewPr>
      <p:scale>
        <a:sx n="66" d="100"/>
        <a:sy n="66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3267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E13774-D2E4-4461-8FF7-A4946E42B093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1727DB4-F958-4E39-A744-066EFC15E348}">
      <dgm:prSet phldrT="[Text]"/>
      <dgm:spPr/>
      <dgm:t>
        <a:bodyPr/>
        <a:lstStyle/>
        <a:p>
          <a:r>
            <a:rPr lang="en-US" smtClean="0"/>
            <a:t>Mutational signatures</a:t>
          </a:r>
          <a:endParaRPr lang="en-US"/>
        </a:p>
      </dgm:t>
    </dgm:pt>
    <dgm:pt modelId="{0DF308C2-FA9E-462A-8782-DFA740E6E0B0}" type="parTrans" cxnId="{CDB44AA5-DE6C-45A8-A3C1-219E1DD40876}">
      <dgm:prSet/>
      <dgm:spPr/>
      <dgm:t>
        <a:bodyPr/>
        <a:lstStyle/>
        <a:p>
          <a:endParaRPr lang="en-US"/>
        </a:p>
      </dgm:t>
    </dgm:pt>
    <dgm:pt modelId="{AFB7EB3C-513A-4524-9F65-59EC1EA35CCE}" type="sibTrans" cxnId="{CDB44AA5-DE6C-45A8-A3C1-219E1DD40876}">
      <dgm:prSet/>
      <dgm:spPr/>
      <dgm:t>
        <a:bodyPr/>
        <a:lstStyle/>
        <a:p>
          <a:endParaRPr lang="en-US"/>
        </a:p>
      </dgm:t>
    </dgm:pt>
    <dgm:pt modelId="{0257242D-88B1-4A68-A900-72A7AF5B1B53}">
      <dgm:prSet phldrT="[Text]" phldr="1"/>
      <dgm:spPr/>
      <dgm:t>
        <a:bodyPr/>
        <a:lstStyle/>
        <a:p>
          <a:endParaRPr lang="en-US"/>
        </a:p>
      </dgm:t>
    </dgm:pt>
    <dgm:pt modelId="{4735BBB3-51B6-44B2-B798-A114FBB08EB8}" type="parTrans" cxnId="{0D6084DD-F0BD-41F8-B868-15C0B7FBF664}">
      <dgm:prSet/>
      <dgm:spPr/>
      <dgm:t>
        <a:bodyPr/>
        <a:lstStyle/>
        <a:p>
          <a:endParaRPr lang="en-US"/>
        </a:p>
      </dgm:t>
    </dgm:pt>
    <dgm:pt modelId="{33A6FEBD-B932-43D4-8F00-54EA73B505E5}" type="sibTrans" cxnId="{0D6084DD-F0BD-41F8-B868-15C0B7FBF664}">
      <dgm:prSet/>
      <dgm:spPr/>
      <dgm:t>
        <a:bodyPr/>
        <a:lstStyle/>
        <a:p>
          <a:endParaRPr lang="en-US"/>
        </a:p>
      </dgm:t>
    </dgm:pt>
    <dgm:pt modelId="{773592FB-39C1-4124-B71E-6927A61AE2E4}">
      <dgm:prSet phldrT="[Text]"/>
      <dgm:spPr/>
      <dgm:t>
        <a:bodyPr/>
        <a:lstStyle/>
        <a:p>
          <a:r>
            <a:rPr lang="en-US" smtClean="0"/>
            <a:t>Metastatic scoring</a:t>
          </a:r>
          <a:endParaRPr lang="en-US"/>
        </a:p>
      </dgm:t>
    </dgm:pt>
    <dgm:pt modelId="{D0E8343D-A5C1-4A89-964E-7DE1D310ABEB}" type="parTrans" cxnId="{EE57FA99-C81E-48CA-9FA9-6AF95524DF66}">
      <dgm:prSet/>
      <dgm:spPr/>
      <dgm:t>
        <a:bodyPr/>
        <a:lstStyle/>
        <a:p>
          <a:endParaRPr lang="en-US"/>
        </a:p>
      </dgm:t>
    </dgm:pt>
    <dgm:pt modelId="{DF81DD25-76FD-423C-8912-605E05EF15F4}" type="sibTrans" cxnId="{EE57FA99-C81E-48CA-9FA9-6AF95524DF66}">
      <dgm:prSet/>
      <dgm:spPr/>
      <dgm:t>
        <a:bodyPr/>
        <a:lstStyle/>
        <a:p>
          <a:endParaRPr lang="en-US"/>
        </a:p>
      </dgm:t>
    </dgm:pt>
    <dgm:pt modelId="{15C23BAD-BDFA-40C4-A762-CEF89DE93934}">
      <dgm:prSet phldrT="[Text]" custT="1"/>
      <dgm:spPr/>
      <dgm:t>
        <a:bodyPr/>
        <a:lstStyle/>
        <a:p>
          <a:r>
            <a:rPr lang="en-US" sz="1800" smtClean="0"/>
            <a:t>Metastatic marker genes selection</a:t>
          </a:r>
          <a:endParaRPr lang="en-US" sz="1800"/>
        </a:p>
      </dgm:t>
    </dgm:pt>
    <dgm:pt modelId="{3D097CCE-E787-434D-A048-9FB89F733CA8}" type="parTrans" cxnId="{9284588B-ED44-43B3-B471-E243BC6FD00C}">
      <dgm:prSet/>
      <dgm:spPr/>
      <dgm:t>
        <a:bodyPr/>
        <a:lstStyle/>
        <a:p>
          <a:endParaRPr lang="en-US"/>
        </a:p>
      </dgm:t>
    </dgm:pt>
    <dgm:pt modelId="{193F55EE-372B-4D7F-8C91-70ED1205077B}" type="sibTrans" cxnId="{9284588B-ED44-43B3-B471-E243BC6FD00C}">
      <dgm:prSet/>
      <dgm:spPr/>
      <dgm:t>
        <a:bodyPr/>
        <a:lstStyle/>
        <a:p>
          <a:endParaRPr lang="en-US"/>
        </a:p>
      </dgm:t>
    </dgm:pt>
    <dgm:pt modelId="{8EFDB298-569C-4290-BFE6-2918D69FDE0B}">
      <dgm:prSet phldrT="[Text]"/>
      <dgm:spPr/>
      <dgm:t>
        <a:bodyPr/>
        <a:lstStyle/>
        <a:p>
          <a:r>
            <a:rPr lang="en-US" smtClean="0"/>
            <a:t>Therapy impact</a:t>
          </a:r>
          <a:endParaRPr lang="en-US"/>
        </a:p>
      </dgm:t>
    </dgm:pt>
    <dgm:pt modelId="{564B17AD-0C2B-462A-950A-785E9A355F4B}" type="parTrans" cxnId="{56A177CE-5143-4ED6-9FAD-4B07F37CFF2E}">
      <dgm:prSet/>
      <dgm:spPr/>
      <dgm:t>
        <a:bodyPr/>
        <a:lstStyle/>
        <a:p>
          <a:endParaRPr lang="en-US"/>
        </a:p>
      </dgm:t>
    </dgm:pt>
    <dgm:pt modelId="{B20ED9BF-1C46-4A8C-BD79-6195489B8022}" type="sibTrans" cxnId="{56A177CE-5143-4ED6-9FAD-4B07F37CFF2E}">
      <dgm:prSet/>
      <dgm:spPr/>
      <dgm:t>
        <a:bodyPr/>
        <a:lstStyle/>
        <a:p>
          <a:endParaRPr lang="en-US"/>
        </a:p>
      </dgm:t>
    </dgm:pt>
    <dgm:pt modelId="{230EC9A8-798E-49EC-8184-D242D190E9C5}">
      <dgm:prSet phldrT="[Text]" phldr="1"/>
      <dgm:spPr/>
      <dgm:t>
        <a:bodyPr/>
        <a:lstStyle/>
        <a:p>
          <a:endParaRPr lang="en-US"/>
        </a:p>
      </dgm:t>
    </dgm:pt>
    <dgm:pt modelId="{D4DF41B8-5E4F-4701-8949-D84046B9D477}" type="parTrans" cxnId="{BECB99DA-C70F-4E4B-A9B0-6FFBD9609C5A}">
      <dgm:prSet/>
      <dgm:spPr/>
      <dgm:t>
        <a:bodyPr/>
        <a:lstStyle/>
        <a:p>
          <a:endParaRPr lang="en-US"/>
        </a:p>
      </dgm:t>
    </dgm:pt>
    <dgm:pt modelId="{84626A25-B39A-4FD2-A6C3-D9117318BAC2}" type="sibTrans" cxnId="{BECB99DA-C70F-4E4B-A9B0-6FFBD9609C5A}">
      <dgm:prSet/>
      <dgm:spPr/>
      <dgm:t>
        <a:bodyPr/>
        <a:lstStyle/>
        <a:p>
          <a:endParaRPr lang="en-US"/>
        </a:p>
      </dgm:t>
    </dgm:pt>
    <dgm:pt modelId="{5B11071A-268E-4236-8992-562782E53037}">
      <dgm:prSet phldrT="[Text]" custT="1"/>
      <dgm:spPr/>
      <dgm:t>
        <a:bodyPr/>
        <a:lstStyle/>
        <a:p>
          <a:r>
            <a:rPr lang="en-US" sz="1800" smtClean="0"/>
            <a:t>Gene expression data</a:t>
          </a:r>
          <a:endParaRPr lang="en-US" sz="1800"/>
        </a:p>
      </dgm:t>
    </dgm:pt>
    <dgm:pt modelId="{CA42CB05-CA1F-4B48-9845-B4DF3B291DA6}" type="parTrans" cxnId="{DDD1BF3F-AD87-4B61-A19B-B9C328C32401}">
      <dgm:prSet/>
      <dgm:spPr/>
      <dgm:t>
        <a:bodyPr/>
        <a:lstStyle/>
        <a:p>
          <a:endParaRPr lang="en-US"/>
        </a:p>
      </dgm:t>
    </dgm:pt>
    <dgm:pt modelId="{DF066465-A2AF-40AA-A054-1AE1DADB4611}" type="sibTrans" cxnId="{DDD1BF3F-AD87-4B61-A19B-B9C328C32401}">
      <dgm:prSet/>
      <dgm:spPr/>
      <dgm:t>
        <a:bodyPr/>
        <a:lstStyle/>
        <a:p>
          <a:endParaRPr lang="en-US"/>
        </a:p>
      </dgm:t>
    </dgm:pt>
    <dgm:pt modelId="{9F988C36-0157-49C8-A5F7-EC117CF22991}">
      <dgm:prSet phldrT="[Text]" custT="1"/>
      <dgm:spPr/>
      <dgm:t>
        <a:bodyPr/>
        <a:lstStyle/>
        <a:p>
          <a:r>
            <a:rPr lang="en-US" sz="1800" smtClean="0"/>
            <a:t>Scoring</a:t>
          </a:r>
          <a:endParaRPr lang="en-US" sz="1800"/>
        </a:p>
      </dgm:t>
    </dgm:pt>
    <dgm:pt modelId="{7A02810E-8BA3-4C57-AF0A-B1D0A2A3EE13}" type="parTrans" cxnId="{6C479E59-5DC7-41B8-B3A9-1A3F47987731}">
      <dgm:prSet/>
      <dgm:spPr/>
      <dgm:t>
        <a:bodyPr/>
        <a:lstStyle/>
        <a:p>
          <a:endParaRPr lang="en-US"/>
        </a:p>
      </dgm:t>
    </dgm:pt>
    <dgm:pt modelId="{E8FB09FA-67C6-479C-91A4-361CB3414E3A}" type="sibTrans" cxnId="{6C479E59-5DC7-41B8-B3A9-1A3F47987731}">
      <dgm:prSet/>
      <dgm:spPr/>
      <dgm:t>
        <a:bodyPr/>
        <a:lstStyle/>
        <a:p>
          <a:endParaRPr lang="en-US"/>
        </a:p>
      </dgm:t>
    </dgm:pt>
    <dgm:pt modelId="{9E89F782-1FF3-482B-84F3-C6794B20DD05}" type="pres">
      <dgm:prSet presAssocID="{C6E13774-D2E4-4461-8FF7-A4946E42B093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B91DB59F-6B17-4F38-975B-EA792025C3D0}" type="pres">
      <dgm:prSet presAssocID="{21727DB4-F958-4E39-A744-066EFC15E348}" presName="composite" presStyleCnt="0"/>
      <dgm:spPr/>
    </dgm:pt>
    <dgm:pt modelId="{002060C9-53B9-4D67-98E6-E45B04978896}" type="pres">
      <dgm:prSet presAssocID="{21727DB4-F958-4E39-A744-066EFC15E348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0259C5-05DA-49D7-B98C-22BE7DA8CC8C}" type="pres">
      <dgm:prSet presAssocID="{21727DB4-F958-4E39-A744-066EFC15E348}" presName="parSh" presStyleLbl="node1" presStyleIdx="0" presStyleCnt="3"/>
      <dgm:spPr/>
      <dgm:t>
        <a:bodyPr/>
        <a:lstStyle/>
        <a:p>
          <a:endParaRPr lang="en-US"/>
        </a:p>
      </dgm:t>
    </dgm:pt>
    <dgm:pt modelId="{5CDF8C19-C605-4677-8D56-E4D6055A0F4C}" type="pres">
      <dgm:prSet presAssocID="{21727DB4-F958-4E39-A744-066EFC15E348}" presName="desTx" presStyleLbl="fgAcc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CBC804A-7C5D-47C0-B66A-E93DE028753D}" type="pres">
      <dgm:prSet presAssocID="{AFB7EB3C-513A-4524-9F65-59EC1EA35CCE}" presName="sibTrans" presStyleLbl="sibTrans2D1" presStyleIdx="0" presStyleCnt="2"/>
      <dgm:spPr/>
      <dgm:t>
        <a:bodyPr/>
        <a:lstStyle/>
        <a:p>
          <a:endParaRPr lang="en-US"/>
        </a:p>
      </dgm:t>
    </dgm:pt>
    <dgm:pt modelId="{638E2589-2AD9-4548-B273-D8E25022BD80}" type="pres">
      <dgm:prSet presAssocID="{AFB7EB3C-513A-4524-9F65-59EC1EA35CCE}" presName="connTx" presStyleLbl="sibTrans2D1" presStyleIdx="0" presStyleCnt="2"/>
      <dgm:spPr/>
      <dgm:t>
        <a:bodyPr/>
        <a:lstStyle/>
        <a:p>
          <a:endParaRPr lang="en-US"/>
        </a:p>
      </dgm:t>
    </dgm:pt>
    <dgm:pt modelId="{2AD551ED-837D-4AB2-B9F6-A7566ACA351A}" type="pres">
      <dgm:prSet presAssocID="{773592FB-39C1-4124-B71E-6927A61AE2E4}" presName="composite" presStyleCnt="0"/>
      <dgm:spPr/>
    </dgm:pt>
    <dgm:pt modelId="{C62FE8AF-6230-4137-8D03-B7BD3B9AEDCC}" type="pres">
      <dgm:prSet presAssocID="{773592FB-39C1-4124-B71E-6927A61AE2E4}" presName="par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51BCBFB-D0E9-428B-BAC0-7B920F310C83}" type="pres">
      <dgm:prSet presAssocID="{773592FB-39C1-4124-B71E-6927A61AE2E4}" presName="parSh" presStyleLbl="node1" presStyleIdx="1" presStyleCnt="3"/>
      <dgm:spPr/>
      <dgm:t>
        <a:bodyPr/>
        <a:lstStyle/>
        <a:p>
          <a:endParaRPr lang="en-US"/>
        </a:p>
      </dgm:t>
    </dgm:pt>
    <dgm:pt modelId="{D141E89C-7D16-4F02-8F21-2135E010DE53}" type="pres">
      <dgm:prSet presAssocID="{773592FB-39C1-4124-B71E-6927A61AE2E4}" presName="desTx" presStyleLbl="fgAcc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034083F-3A7A-4946-940F-D0FB6645D05C}" type="pres">
      <dgm:prSet presAssocID="{DF81DD25-76FD-423C-8912-605E05EF15F4}" presName="sibTrans" presStyleLbl="sibTrans2D1" presStyleIdx="1" presStyleCnt="2"/>
      <dgm:spPr/>
      <dgm:t>
        <a:bodyPr/>
        <a:lstStyle/>
        <a:p>
          <a:endParaRPr lang="en-US"/>
        </a:p>
      </dgm:t>
    </dgm:pt>
    <dgm:pt modelId="{96AD0913-9E63-4279-819E-B78F601759E0}" type="pres">
      <dgm:prSet presAssocID="{DF81DD25-76FD-423C-8912-605E05EF15F4}" presName="connTx" presStyleLbl="sibTrans2D1" presStyleIdx="1" presStyleCnt="2"/>
      <dgm:spPr/>
      <dgm:t>
        <a:bodyPr/>
        <a:lstStyle/>
        <a:p>
          <a:endParaRPr lang="en-US"/>
        </a:p>
      </dgm:t>
    </dgm:pt>
    <dgm:pt modelId="{2621E966-E9B9-46D3-BC9E-EE427BDF06D6}" type="pres">
      <dgm:prSet presAssocID="{8EFDB298-569C-4290-BFE6-2918D69FDE0B}" presName="composite" presStyleCnt="0"/>
      <dgm:spPr/>
    </dgm:pt>
    <dgm:pt modelId="{D19E28DC-344F-481B-8F13-5482AE74B9A5}" type="pres">
      <dgm:prSet presAssocID="{8EFDB298-569C-4290-BFE6-2918D69FDE0B}" presName="par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27CC02-774C-437F-99CD-4A968DBC585F}" type="pres">
      <dgm:prSet presAssocID="{8EFDB298-569C-4290-BFE6-2918D69FDE0B}" presName="parSh" presStyleLbl="node1" presStyleIdx="2" presStyleCnt="3"/>
      <dgm:spPr/>
      <dgm:t>
        <a:bodyPr/>
        <a:lstStyle/>
        <a:p>
          <a:endParaRPr lang="en-US"/>
        </a:p>
      </dgm:t>
    </dgm:pt>
    <dgm:pt modelId="{BDAC5522-64A7-47FE-ACE8-C31AAB95CC11}" type="pres">
      <dgm:prSet presAssocID="{8EFDB298-569C-4290-BFE6-2918D69FDE0B}" presName="desTx" presStyleLbl="fgAcc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DB44AA5-DE6C-45A8-A3C1-219E1DD40876}" srcId="{C6E13774-D2E4-4461-8FF7-A4946E42B093}" destId="{21727DB4-F958-4E39-A744-066EFC15E348}" srcOrd="0" destOrd="0" parTransId="{0DF308C2-FA9E-462A-8782-DFA740E6E0B0}" sibTransId="{AFB7EB3C-513A-4524-9F65-59EC1EA35CCE}"/>
    <dgm:cxn modelId="{CF513846-D8D1-489B-8C46-549C077B0BE2}" type="presOf" srcId="{21727DB4-F958-4E39-A744-066EFC15E348}" destId="{002060C9-53B9-4D67-98E6-E45B04978896}" srcOrd="0" destOrd="0" presId="urn:microsoft.com/office/officeart/2005/8/layout/process3"/>
    <dgm:cxn modelId="{6C479E59-5DC7-41B8-B3A9-1A3F47987731}" srcId="{773592FB-39C1-4124-B71E-6927A61AE2E4}" destId="{9F988C36-0157-49C8-A5F7-EC117CF22991}" srcOrd="2" destOrd="0" parTransId="{7A02810E-8BA3-4C57-AF0A-B1D0A2A3EE13}" sibTransId="{E8FB09FA-67C6-479C-91A4-361CB3414E3A}"/>
    <dgm:cxn modelId="{56A177CE-5143-4ED6-9FAD-4B07F37CFF2E}" srcId="{C6E13774-D2E4-4461-8FF7-A4946E42B093}" destId="{8EFDB298-569C-4290-BFE6-2918D69FDE0B}" srcOrd="2" destOrd="0" parTransId="{564B17AD-0C2B-462A-950A-785E9A355F4B}" sibTransId="{B20ED9BF-1C46-4A8C-BD79-6195489B8022}"/>
    <dgm:cxn modelId="{9284588B-ED44-43B3-B471-E243BC6FD00C}" srcId="{773592FB-39C1-4124-B71E-6927A61AE2E4}" destId="{15C23BAD-BDFA-40C4-A762-CEF89DE93934}" srcOrd="0" destOrd="0" parTransId="{3D097CCE-E787-434D-A048-9FB89F733CA8}" sibTransId="{193F55EE-372B-4D7F-8C91-70ED1205077B}"/>
    <dgm:cxn modelId="{7C66AA79-AF77-40A8-BDD2-1715C9CC1E2C}" type="presOf" srcId="{21727DB4-F958-4E39-A744-066EFC15E348}" destId="{810259C5-05DA-49D7-B98C-22BE7DA8CC8C}" srcOrd="1" destOrd="0" presId="urn:microsoft.com/office/officeart/2005/8/layout/process3"/>
    <dgm:cxn modelId="{71E0F3D1-448E-45F2-A8F4-CDCCD3A8879F}" type="presOf" srcId="{773592FB-39C1-4124-B71E-6927A61AE2E4}" destId="{C62FE8AF-6230-4137-8D03-B7BD3B9AEDCC}" srcOrd="0" destOrd="0" presId="urn:microsoft.com/office/officeart/2005/8/layout/process3"/>
    <dgm:cxn modelId="{18371BAD-C5D2-45B2-B291-87EE284BAA12}" type="presOf" srcId="{9F988C36-0157-49C8-A5F7-EC117CF22991}" destId="{D141E89C-7D16-4F02-8F21-2135E010DE53}" srcOrd="0" destOrd="2" presId="urn:microsoft.com/office/officeart/2005/8/layout/process3"/>
    <dgm:cxn modelId="{95059342-C635-480D-8B0C-AAD9C2FC33E3}" type="presOf" srcId="{0257242D-88B1-4A68-A900-72A7AF5B1B53}" destId="{5CDF8C19-C605-4677-8D56-E4D6055A0F4C}" srcOrd="0" destOrd="0" presId="urn:microsoft.com/office/officeart/2005/8/layout/process3"/>
    <dgm:cxn modelId="{BECB99DA-C70F-4E4B-A9B0-6FFBD9609C5A}" srcId="{8EFDB298-569C-4290-BFE6-2918D69FDE0B}" destId="{230EC9A8-798E-49EC-8184-D242D190E9C5}" srcOrd="0" destOrd="0" parTransId="{D4DF41B8-5E4F-4701-8949-D84046B9D477}" sibTransId="{84626A25-B39A-4FD2-A6C3-D9117318BAC2}"/>
    <dgm:cxn modelId="{72477C7B-C102-414C-89E2-B3CF9CBF62D6}" type="presOf" srcId="{DF81DD25-76FD-423C-8912-605E05EF15F4}" destId="{96AD0913-9E63-4279-819E-B78F601759E0}" srcOrd="1" destOrd="0" presId="urn:microsoft.com/office/officeart/2005/8/layout/process3"/>
    <dgm:cxn modelId="{0D6084DD-F0BD-41F8-B868-15C0B7FBF664}" srcId="{21727DB4-F958-4E39-A744-066EFC15E348}" destId="{0257242D-88B1-4A68-A900-72A7AF5B1B53}" srcOrd="0" destOrd="0" parTransId="{4735BBB3-51B6-44B2-B798-A114FBB08EB8}" sibTransId="{33A6FEBD-B932-43D4-8F00-54EA73B505E5}"/>
    <dgm:cxn modelId="{CFD272A4-8B2A-4B8F-A0CB-65E64F472A7F}" type="presOf" srcId="{15C23BAD-BDFA-40C4-A762-CEF89DE93934}" destId="{D141E89C-7D16-4F02-8F21-2135E010DE53}" srcOrd="0" destOrd="0" presId="urn:microsoft.com/office/officeart/2005/8/layout/process3"/>
    <dgm:cxn modelId="{D3744FF6-1871-4126-9F8F-B03C00762977}" type="presOf" srcId="{8EFDB298-569C-4290-BFE6-2918D69FDE0B}" destId="{D19E28DC-344F-481B-8F13-5482AE74B9A5}" srcOrd="0" destOrd="0" presId="urn:microsoft.com/office/officeart/2005/8/layout/process3"/>
    <dgm:cxn modelId="{5225DB45-6574-478A-BB22-695FC4405EDC}" type="presOf" srcId="{C6E13774-D2E4-4461-8FF7-A4946E42B093}" destId="{9E89F782-1FF3-482B-84F3-C6794B20DD05}" srcOrd="0" destOrd="0" presId="urn:microsoft.com/office/officeart/2005/8/layout/process3"/>
    <dgm:cxn modelId="{54DF5798-9E07-4A70-A773-0471D5A541DB}" type="presOf" srcId="{773592FB-39C1-4124-B71E-6927A61AE2E4}" destId="{651BCBFB-D0E9-428B-BAC0-7B920F310C83}" srcOrd="1" destOrd="0" presId="urn:microsoft.com/office/officeart/2005/8/layout/process3"/>
    <dgm:cxn modelId="{E3AC8125-B1CE-461C-A750-5DC2918C8848}" type="presOf" srcId="{DF81DD25-76FD-423C-8912-605E05EF15F4}" destId="{0034083F-3A7A-4946-940F-D0FB6645D05C}" srcOrd="0" destOrd="0" presId="urn:microsoft.com/office/officeart/2005/8/layout/process3"/>
    <dgm:cxn modelId="{558279AC-2970-49C7-A7AF-C94C6678AD9E}" type="presOf" srcId="{8EFDB298-569C-4290-BFE6-2918D69FDE0B}" destId="{BD27CC02-774C-437F-99CD-4A968DBC585F}" srcOrd="1" destOrd="0" presId="urn:microsoft.com/office/officeart/2005/8/layout/process3"/>
    <dgm:cxn modelId="{E7189F79-3127-4356-909B-F31639A85C8E}" type="presOf" srcId="{AFB7EB3C-513A-4524-9F65-59EC1EA35CCE}" destId="{638E2589-2AD9-4548-B273-D8E25022BD80}" srcOrd="1" destOrd="0" presId="urn:microsoft.com/office/officeart/2005/8/layout/process3"/>
    <dgm:cxn modelId="{EE57FA99-C81E-48CA-9FA9-6AF95524DF66}" srcId="{C6E13774-D2E4-4461-8FF7-A4946E42B093}" destId="{773592FB-39C1-4124-B71E-6927A61AE2E4}" srcOrd="1" destOrd="0" parTransId="{D0E8343D-A5C1-4A89-964E-7DE1D310ABEB}" sibTransId="{DF81DD25-76FD-423C-8912-605E05EF15F4}"/>
    <dgm:cxn modelId="{10F9C374-B841-4078-84F3-AB05B7E2B613}" type="presOf" srcId="{230EC9A8-798E-49EC-8184-D242D190E9C5}" destId="{BDAC5522-64A7-47FE-ACE8-C31AAB95CC11}" srcOrd="0" destOrd="0" presId="urn:microsoft.com/office/officeart/2005/8/layout/process3"/>
    <dgm:cxn modelId="{DDD1BF3F-AD87-4B61-A19B-B9C328C32401}" srcId="{773592FB-39C1-4124-B71E-6927A61AE2E4}" destId="{5B11071A-268E-4236-8992-562782E53037}" srcOrd="1" destOrd="0" parTransId="{CA42CB05-CA1F-4B48-9845-B4DF3B291DA6}" sibTransId="{DF066465-A2AF-40AA-A054-1AE1DADB4611}"/>
    <dgm:cxn modelId="{DB1CEB83-29A7-4AB9-AE48-6906D9A0E658}" type="presOf" srcId="{5B11071A-268E-4236-8992-562782E53037}" destId="{D141E89C-7D16-4F02-8F21-2135E010DE53}" srcOrd="0" destOrd="1" presId="urn:microsoft.com/office/officeart/2005/8/layout/process3"/>
    <dgm:cxn modelId="{51A3DB2E-F07D-4FC7-9D98-E71A5945E93A}" type="presOf" srcId="{AFB7EB3C-513A-4524-9F65-59EC1EA35CCE}" destId="{FCBC804A-7C5D-47C0-B66A-E93DE028753D}" srcOrd="0" destOrd="0" presId="urn:microsoft.com/office/officeart/2005/8/layout/process3"/>
    <dgm:cxn modelId="{C8DBB44B-030E-40FB-BFC1-B2828D258558}" type="presParOf" srcId="{9E89F782-1FF3-482B-84F3-C6794B20DD05}" destId="{B91DB59F-6B17-4F38-975B-EA792025C3D0}" srcOrd="0" destOrd="0" presId="urn:microsoft.com/office/officeart/2005/8/layout/process3"/>
    <dgm:cxn modelId="{DB6B9327-0F9B-47EB-8D7B-BB14F2FEED1F}" type="presParOf" srcId="{B91DB59F-6B17-4F38-975B-EA792025C3D0}" destId="{002060C9-53B9-4D67-98E6-E45B04978896}" srcOrd="0" destOrd="0" presId="urn:microsoft.com/office/officeart/2005/8/layout/process3"/>
    <dgm:cxn modelId="{3991DA82-D480-4525-87EA-6179C14F1616}" type="presParOf" srcId="{B91DB59F-6B17-4F38-975B-EA792025C3D0}" destId="{810259C5-05DA-49D7-B98C-22BE7DA8CC8C}" srcOrd="1" destOrd="0" presId="urn:microsoft.com/office/officeart/2005/8/layout/process3"/>
    <dgm:cxn modelId="{F77EEBEE-A91C-4C7E-A830-81FB9F340D1E}" type="presParOf" srcId="{B91DB59F-6B17-4F38-975B-EA792025C3D0}" destId="{5CDF8C19-C605-4677-8D56-E4D6055A0F4C}" srcOrd="2" destOrd="0" presId="urn:microsoft.com/office/officeart/2005/8/layout/process3"/>
    <dgm:cxn modelId="{742F7EA6-A35B-4388-BC04-15C85C35F661}" type="presParOf" srcId="{9E89F782-1FF3-482B-84F3-C6794B20DD05}" destId="{FCBC804A-7C5D-47C0-B66A-E93DE028753D}" srcOrd="1" destOrd="0" presId="urn:microsoft.com/office/officeart/2005/8/layout/process3"/>
    <dgm:cxn modelId="{CD61664F-317A-4929-B043-9CAAE8C4DC88}" type="presParOf" srcId="{FCBC804A-7C5D-47C0-B66A-E93DE028753D}" destId="{638E2589-2AD9-4548-B273-D8E25022BD80}" srcOrd="0" destOrd="0" presId="urn:microsoft.com/office/officeart/2005/8/layout/process3"/>
    <dgm:cxn modelId="{66EE09EC-61F6-41CD-9684-96C7B4610434}" type="presParOf" srcId="{9E89F782-1FF3-482B-84F3-C6794B20DD05}" destId="{2AD551ED-837D-4AB2-B9F6-A7566ACA351A}" srcOrd="2" destOrd="0" presId="urn:microsoft.com/office/officeart/2005/8/layout/process3"/>
    <dgm:cxn modelId="{BBDE1149-D9CC-4357-876F-ADB7E1DAF0DA}" type="presParOf" srcId="{2AD551ED-837D-4AB2-B9F6-A7566ACA351A}" destId="{C62FE8AF-6230-4137-8D03-B7BD3B9AEDCC}" srcOrd="0" destOrd="0" presId="urn:microsoft.com/office/officeart/2005/8/layout/process3"/>
    <dgm:cxn modelId="{B7F7714A-3E40-4023-93BF-ABBB796BE605}" type="presParOf" srcId="{2AD551ED-837D-4AB2-B9F6-A7566ACA351A}" destId="{651BCBFB-D0E9-428B-BAC0-7B920F310C83}" srcOrd="1" destOrd="0" presId="urn:microsoft.com/office/officeart/2005/8/layout/process3"/>
    <dgm:cxn modelId="{80920A2E-6FF2-440E-A7AC-0D299EB27E4C}" type="presParOf" srcId="{2AD551ED-837D-4AB2-B9F6-A7566ACA351A}" destId="{D141E89C-7D16-4F02-8F21-2135E010DE53}" srcOrd="2" destOrd="0" presId="urn:microsoft.com/office/officeart/2005/8/layout/process3"/>
    <dgm:cxn modelId="{980BB780-3381-4A5E-B3EE-C141E2C98C8B}" type="presParOf" srcId="{9E89F782-1FF3-482B-84F3-C6794B20DD05}" destId="{0034083F-3A7A-4946-940F-D0FB6645D05C}" srcOrd="3" destOrd="0" presId="urn:microsoft.com/office/officeart/2005/8/layout/process3"/>
    <dgm:cxn modelId="{74E6EF0F-0C74-4052-B5CF-F3124A5FDCF9}" type="presParOf" srcId="{0034083F-3A7A-4946-940F-D0FB6645D05C}" destId="{96AD0913-9E63-4279-819E-B78F601759E0}" srcOrd="0" destOrd="0" presId="urn:microsoft.com/office/officeart/2005/8/layout/process3"/>
    <dgm:cxn modelId="{C3B57C56-780A-4ED5-9099-DFEC2F6C70D8}" type="presParOf" srcId="{9E89F782-1FF3-482B-84F3-C6794B20DD05}" destId="{2621E966-E9B9-46D3-BC9E-EE427BDF06D6}" srcOrd="4" destOrd="0" presId="urn:microsoft.com/office/officeart/2005/8/layout/process3"/>
    <dgm:cxn modelId="{314032D5-BF90-44C5-AD76-F93B0EBE46EC}" type="presParOf" srcId="{2621E966-E9B9-46D3-BC9E-EE427BDF06D6}" destId="{D19E28DC-344F-481B-8F13-5482AE74B9A5}" srcOrd="0" destOrd="0" presId="urn:microsoft.com/office/officeart/2005/8/layout/process3"/>
    <dgm:cxn modelId="{05CEAE4E-8DF3-43D0-B3EF-7B323416D89C}" type="presParOf" srcId="{2621E966-E9B9-46D3-BC9E-EE427BDF06D6}" destId="{BD27CC02-774C-437F-99CD-4A968DBC585F}" srcOrd="1" destOrd="0" presId="urn:microsoft.com/office/officeart/2005/8/layout/process3"/>
    <dgm:cxn modelId="{AC8A0D13-170B-463D-A4DF-219874F4B2FE}" type="presParOf" srcId="{2621E966-E9B9-46D3-BC9E-EE427BDF06D6}" destId="{BDAC5522-64A7-47FE-ACE8-C31AAB95CC11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10259C5-05DA-49D7-B98C-22BE7DA8CC8C}">
      <dsp:nvSpPr>
        <dsp:cNvPr id="0" name=""/>
        <dsp:cNvSpPr/>
      </dsp:nvSpPr>
      <dsp:spPr>
        <a:xfrm>
          <a:off x="5230" y="1151370"/>
          <a:ext cx="2378024" cy="14024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Mutational signatures</a:t>
          </a:r>
          <a:endParaRPr lang="en-US" sz="2400" kern="1200"/>
        </a:p>
      </dsp:txBody>
      <dsp:txXfrm>
        <a:off x="5230" y="1151370"/>
        <a:ext cx="2378024" cy="934959"/>
      </dsp:txXfrm>
    </dsp:sp>
    <dsp:sp modelId="{5CDF8C19-C605-4677-8D56-E4D6055A0F4C}">
      <dsp:nvSpPr>
        <dsp:cNvPr id="0" name=""/>
        <dsp:cNvSpPr/>
      </dsp:nvSpPr>
      <dsp:spPr>
        <a:xfrm>
          <a:off x="492295" y="2086329"/>
          <a:ext cx="2378024" cy="1728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400" kern="1200"/>
        </a:p>
      </dsp:txBody>
      <dsp:txXfrm>
        <a:off x="542906" y="2136940"/>
        <a:ext cx="2276802" cy="1626778"/>
      </dsp:txXfrm>
    </dsp:sp>
    <dsp:sp modelId="{FCBC804A-7C5D-47C0-B66A-E93DE028753D}">
      <dsp:nvSpPr>
        <dsp:cNvPr id="0" name=""/>
        <dsp:cNvSpPr/>
      </dsp:nvSpPr>
      <dsp:spPr>
        <a:xfrm>
          <a:off x="2743754" y="1322820"/>
          <a:ext cx="764259" cy="5920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2743754" y="1441232"/>
        <a:ext cx="586641" cy="355235"/>
      </dsp:txXfrm>
    </dsp:sp>
    <dsp:sp modelId="{651BCBFB-D0E9-428B-BAC0-7B920F310C83}">
      <dsp:nvSpPr>
        <dsp:cNvPr id="0" name=""/>
        <dsp:cNvSpPr/>
      </dsp:nvSpPr>
      <dsp:spPr>
        <a:xfrm>
          <a:off x="3825254" y="1151370"/>
          <a:ext cx="2378024" cy="14024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Metastatic scoring</a:t>
          </a:r>
          <a:endParaRPr lang="en-US" sz="2400" kern="1200"/>
        </a:p>
      </dsp:txBody>
      <dsp:txXfrm>
        <a:off x="3825254" y="1151370"/>
        <a:ext cx="2378024" cy="934959"/>
      </dsp:txXfrm>
    </dsp:sp>
    <dsp:sp modelId="{D141E89C-7D16-4F02-8F21-2135E010DE53}">
      <dsp:nvSpPr>
        <dsp:cNvPr id="0" name=""/>
        <dsp:cNvSpPr/>
      </dsp:nvSpPr>
      <dsp:spPr>
        <a:xfrm>
          <a:off x="4312320" y="2086329"/>
          <a:ext cx="2378024" cy="1728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smtClean="0"/>
            <a:t>Metastatic marker genes selection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smtClean="0"/>
            <a:t>Gene expression data</a:t>
          </a:r>
          <a:endParaRPr lang="en-US" sz="1800" kern="120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800" kern="1200" smtClean="0"/>
            <a:t>Scoring</a:t>
          </a:r>
          <a:endParaRPr lang="en-US" sz="1800" kern="1200"/>
        </a:p>
      </dsp:txBody>
      <dsp:txXfrm>
        <a:off x="4362931" y="2136940"/>
        <a:ext cx="2276802" cy="1626778"/>
      </dsp:txXfrm>
    </dsp:sp>
    <dsp:sp modelId="{0034083F-3A7A-4946-940F-D0FB6645D05C}">
      <dsp:nvSpPr>
        <dsp:cNvPr id="0" name=""/>
        <dsp:cNvSpPr/>
      </dsp:nvSpPr>
      <dsp:spPr>
        <a:xfrm>
          <a:off x="6563779" y="1322820"/>
          <a:ext cx="764259" cy="5920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900" kern="1200"/>
        </a:p>
      </dsp:txBody>
      <dsp:txXfrm>
        <a:off x="6563779" y="1441232"/>
        <a:ext cx="586641" cy="355235"/>
      </dsp:txXfrm>
    </dsp:sp>
    <dsp:sp modelId="{BD27CC02-774C-437F-99CD-4A968DBC585F}">
      <dsp:nvSpPr>
        <dsp:cNvPr id="0" name=""/>
        <dsp:cNvSpPr/>
      </dsp:nvSpPr>
      <dsp:spPr>
        <a:xfrm>
          <a:off x="7645279" y="1151370"/>
          <a:ext cx="2378024" cy="14024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91440" numCol="1" spcCol="1270" anchor="t" anchorCtr="0">
          <a:noAutofit/>
        </a:bodyPr>
        <a:lstStyle/>
        <a:p>
          <a:pPr lvl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smtClean="0"/>
            <a:t>Therapy impact</a:t>
          </a:r>
          <a:endParaRPr lang="en-US" sz="2400" kern="1200"/>
        </a:p>
      </dsp:txBody>
      <dsp:txXfrm>
        <a:off x="7645279" y="1151370"/>
        <a:ext cx="2378024" cy="934959"/>
      </dsp:txXfrm>
    </dsp:sp>
    <dsp:sp modelId="{BDAC5522-64A7-47FE-ACE8-C31AAB95CC11}">
      <dsp:nvSpPr>
        <dsp:cNvPr id="0" name=""/>
        <dsp:cNvSpPr/>
      </dsp:nvSpPr>
      <dsp:spPr>
        <a:xfrm>
          <a:off x="8132345" y="2086329"/>
          <a:ext cx="2378024" cy="1728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0688" tIns="170688" rIns="170688" bIns="170688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400" kern="1200"/>
        </a:p>
      </dsp:txBody>
      <dsp:txXfrm>
        <a:off x="8182956" y="2136940"/>
        <a:ext cx="2276802" cy="16267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16.tif>
</file>

<file path=ppt/media/image17.tif>
</file>

<file path=ppt/media/image18.tif>
</file>

<file path=ppt/media/image19.tif>
</file>

<file path=ppt/media/image2.tif>
</file>

<file path=ppt/media/image20.tif>
</file>

<file path=ppt/media/image21.tif>
</file>

<file path=ppt/media/image22.tif>
</file>

<file path=ppt/media/image23.tif>
</file>

<file path=ppt/media/image24.tif>
</file>

<file path=ppt/media/image25.tif>
</file>

<file path=ppt/media/image26.tif>
</file>

<file path=ppt/media/image27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D303F8-DBEC-4414-A0EC-32268B01A7FB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4D3A7C-0B19-4A2D-8895-225FEA1D93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48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Heatmap</a:t>
            </a:r>
            <a:r>
              <a:rPr lang="en-US" baseline="0" smtClean="0"/>
              <a:t> of mutational signature contributions in SKCM primary tumors.</a:t>
            </a:r>
          </a:p>
          <a:p>
            <a:endParaRPr lang="en-US" baseline="0" smtClean="0"/>
          </a:p>
          <a:p>
            <a:r>
              <a:rPr lang="en-US" baseline="0" smtClean="0"/>
              <a:t>Predominant contribution from S7 (UV), followed by S1 (age).</a:t>
            </a:r>
          </a:p>
          <a:p>
            <a:r>
              <a:rPr lang="en-US" baseline="0" smtClean="0"/>
              <a:t>S6 (</a:t>
            </a:r>
            <a:r>
              <a:rPr lang="en-US" sz="1200" baseline="0" smtClean="0"/>
              <a:t>defective DNA mismatch repair, microsatellite unstable tumors</a:t>
            </a:r>
            <a:r>
              <a:rPr lang="en-US" baseline="0" smtClean="0"/>
              <a:t>)</a:t>
            </a:r>
          </a:p>
          <a:p>
            <a:r>
              <a:rPr lang="en-US" baseline="0" smtClean="0"/>
              <a:t>S11 (alkylating agents, found in melanoma and glioblastoma)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0662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smtClean="0"/>
              <a:t>Mutational analysis</a:t>
            </a:r>
            <a:r>
              <a:rPr lang="en-US" sz="1100" baseline="0" smtClean="0"/>
              <a:t> UVM primary tumors</a:t>
            </a:r>
          </a:p>
          <a:p>
            <a:endParaRPr lang="en-US" sz="1100" baseline="0" smtClean="0"/>
          </a:p>
          <a:p>
            <a:r>
              <a:rPr lang="en-US" sz="1100" baseline="0" smtClean="0"/>
              <a:t>Predominant S1 (age) contribution, followed by S15 (defective DNA mismatch repair), </a:t>
            </a:r>
          </a:p>
          <a:p>
            <a:r>
              <a:rPr lang="en-US" sz="1100" baseline="0" smtClean="0"/>
              <a:t>S3 (DNA double-strand break-repair by homologous recombination), S22 (exposure to aristolochic acid)</a:t>
            </a:r>
          </a:p>
          <a:p>
            <a:endParaRPr lang="en-US" sz="1100" baseline="0" smtClean="0"/>
          </a:p>
          <a:p>
            <a:endParaRPr lang="en-US" sz="1100" baseline="0" smtClean="0"/>
          </a:p>
          <a:p>
            <a:r>
              <a:rPr lang="en-US" sz="1100" smtClean="0"/>
              <a:t>Look at the pathologic_m</a:t>
            </a:r>
            <a:r>
              <a:rPr lang="en-US" sz="1100" baseline="0" smtClean="0"/>
              <a:t> to see if it has metastatic (do for both cancers), compare m0 and m1</a:t>
            </a:r>
          </a:p>
          <a:p>
            <a:r>
              <a:rPr lang="en-US" sz="1100" baseline="0" smtClean="0"/>
              <a:t>Look up what a, b is, see if enough samples	</a:t>
            </a:r>
            <a:endParaRPr lang="en-US" sz="11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90518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smtClean="0"/>
              <a:t>Preliminary</a:t>
            </a:r>
            <a:r>
              <a:rPr lang="en-US" sz="1100" baseline="0" smtClean="0"/>
              <a:t> analysis of TCGA_UVM TP mutational signatures contributions.</a:t>
            </a:r>
          </a:p>
          <a:p>
            <a:endParaRPr lang="en-US" sz="1100" baseline="0" smtClean="0"/>
          </a:p>
          <a:p>
            <a:r>
              <a:rPr lang="en-US" sz="1100" baseline="0" smtClean="0"/>
              <a:t>30 signatures and some unknown contributions in this dataset, 80 samples</a:t>
            </a:r>
          </a:p>
          <a:p>
            <a:endParaRPr lang="en-US" sz="1100" baseline="0" smtClean="0"/>
          </a:p>
          <a:p>
            <a:r>
              <a:rPr lang="en-US" sz="1100" baseline="0" smtClean="0"/>
              <a:t>Predominant S1 (age), and S15 (defective DNA mismatch repair)</a:t>
            </a:r>
          </a:p>
          <a:p>
            <a:endParaRPr lang="en-US" sz="11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5443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10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4726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8616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SKCM</a:t>
            </a:r>
            <a:r>
              <a:rPr lang="en-US" baseline="0" smtClean="0"/>
              <a:t> TP – 1 sample removed (stage I/II NOS)</a:t>
            </a:r>
          </a:p>
          <a:p>
            <a:r>
              <a:rPr lang="en-US" baseline="0" smtClean="0"/>
              <a:t>SKCM TM – 20 samples removed</a:t>
            </a:r>
          </a:p>
          <a:p>
            <a:r>
              <a:rPr lang="en-US" baseline="0" smtClean="0"/>
              <a:t>                 – 13 samples removed (stage I/II NOS)</a:t>
            </a:r>
          </a:p>
          <a:p>
            <a:r>
              <a:rPr lang="en-US" baseline="0" smtClean="0"/>
              <a:t>                 – 7 samples removed (stage 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5068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5165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Overview</a:t>
            </a:r>
            <a:r>
              <a:rPr lang="en-US" baseline="0" smtClean="0"/>
              <a:t> of signature distribution in SKCM TP grouped by cancer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93603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Overview</a:t>
            </a:r>
            <a:r>
              <a:rPr lang="en-US" baseline="0" smtClean="0"/>
              <a:t> of signature distribution in SKCM TP grouped by early or late disease progression</a:t>
            </a:r>
          </a:p>
          <a:p>
            <a:endParaRPr lang="en-US" baseline="0" smtClean="0"/>
          </a:p>
          <a:p>
            <a:r>
              <a:rPr lang="en-US" baseline="0" smtClean="0"/>
              <a:t>Early (stages I and II): 68 (65.48%)</a:t>
            </a:r>
          </a:p>
          <a:p>
            <a:r>
              <a:rPr lang="en-US" baseline="0" smtClean="0"/>
              <a:t>Late (stages III and IV): 31 </a:t>
            </a:r>
          </a:p>
          <a:p>
            <a:r>
              <a:rPr lang="en-US" baseline="0" smtClean="0"/>
              <a:t>NA: 4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050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smtClean="0"/>
              <a:t>Early vs. Late in each signature</a:t>
            </a:r>
          </a:p>
          <a:p>
            <a:endParaRPr lang="en-US" baseline="0" smtClean="0"/>
          </a:p>
          <a:p>
            <a:r>
              <a:rPr lang="en-US" baseline="0" smtClean="0"/>
              <a:t>None are significant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3196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Overview</a:t>
            </a:r>
            <a:r>
              <a:rPr lang="en-US" baseline="0" smtClean="0"/>
              <a:t> of signature distribution in SKCM TM grouped by cancer stage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0034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Heatmap</a:t>
            </a:r>
            <a:r>
              <a:rPr lang="en-US" baseline="0" smtClean="0"/>
              <a:t> of mutational signature contributions in SKCM metastatic tumors.</a:t>
            </a:r>
          </a:p>
          <a:p>
            <a:endParaRPr lang="en-US" baseline="0" smtClean="0"/>
          </a:p>
          <a:p>
            <a:r>
              <a:rPr lang="en-US" baseline="0" smtClean="0"/>
              <a:t>Predominant contribution from S7 (UV), followed by S1 (age)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5422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Overview</a:t>
            </a:r>
            <a:r>
              <a:rPr lang="en-US" baseline="0" smtClean="0"/>
              <a:t> of signature distribution in SKCM TM grouped by early or late disease progression</a:t>
            </a:r>
          </a:p>
          <a:p>
            <a:endParaRPr lang="en-US" baseline="0" smtClean="0"/>
          </a:p>
          <a:p>
            <a:r>
              <a:rPr lang="en-US" baseline="0" smtClean="0"/>
              <a:t>Early (stages 0, I, and II)</a:t>
            </a:r>
          </a:p>
          <a:p>
            <a:r>
              <a:rPr lang="en-US" baseline="0" smtClean="0"/>
              <a:t>Late (stages III and IV) </a:t>
            </a:r>
          </a:p>
          <a:p>
            <a:r>
              <a:rPr lang="en-US" baseline="0" smtClean="0"/>
              <a:t>NA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314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smtClean="0"/>
              <a:t>Early vs. Late in each signature</a:t>
            </a:r>
          </a:p>
          <a:p>
            <a:endParaRPr lang="en-US" baseline="0" smtClean="0"/>
          </a:p>
          <a:p>
            <a:r>
              <a:rPr lang="en-US" baseline="0" smtClean="0"/>
              <a:t>Only S1 is significant, and not so strongly so</a:t>
            </a:r>
          </a:p>
          <a:p>
            <a:endParaRPr lang="en-US" baseline="0" smtClean="0"/>
          </a:p>
          <a:p>
            <a:r>
              <a:rPr lang="en-US" baseline="0" smtClean="0"/>
              <a:t>Leave out stage 0 samples </a:t>
            </a:r>
            <a:r>
              <a:rPr lang="en-US" baseline="0" smtClean="0">
                <a:sym typeface="Wingdings" panose="05000000000000000000" pitchFamily="2" charset="2"/>
              </a:rPr>
              <a:t> unclear def</a:t>
            </a:r>
            <a:endParaRPr lang="en-US" baseline="0" smtClean="0"/>
          </a:p>
          <a:p>
            <a:endParaRPr lang="en-US" baseline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881084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Overview</a:t>
            </a:r>
            <a:r>
              <a:rPr lang="en-US" baseline="0" smtClean="0"/>
              <a:t> of signature distribution in UVM TP grouped by cancer stages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3831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Overview</a:t>
            </a:r>
            <a:r>
              <a:rPr lang="en-US" baseline="0" smtClean="0"/>
              <a:t> of signature distribution in UVM TP grouped by early or late disease progression</a:t>
            </a:r>
          </a:p>
          <a:p>
            <a:endParaRPr lang="en-US" baseline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6327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smtClean="0"/>
              <a:t>Early vs. Late in each signature</a:t>
            </a:r>
          </a:p>
          <a:p>
            <a:endParaRPr lang="en-US" baseline="0" smtClean="0"/>
          </a:p>
          <a:p>
            <a:r>
              <a:rPr lang="en-US" baseline="0" smtClean="0"/>
              <a:t>None are significant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43781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UVM</a:t>
            </a:r>
            <a:r>
              <a:rPr lang="en-US" baseline="0" smtClean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smtClean="0"/>
              <a:t>C</a:t>
            </a:r>
            <a:r>
              <a:rPr lang="en-US" smtClean="0"/>
              <a:t>hemotherapy drug</a:t>
            </a:r>
            <a:r>
              <a:rPr lang="en-US" baseline="0" smtClean="0"/>
              <a:t> name: fotemustine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aseline="0" smtClean="0"/>
              <a:t>No other therapy types data than chemotherapy and NA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baseline="0" smtClean="0"/>
          </a:p>
          <a:p>
            <a:pPr marL="0" indent="0">
              <a:buFont typeface="Arial" panose="020B0604020202020204" pitchFamily="34" charset="0"/>
              <a:buNone/>
            </a:pPr>
            <a:r>
              <a:rPr lang="en-US" baseline="0" smtClean="0"/>
              <a:t>SKCM_TP: 	1 patient </a:t>
            </a:r>
            <a:r>
              <a:rPr lang="en-US" sz="1200" b="0" i="0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TCGA-ER-A19T had</a:t>
            </a: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both interferon and radiation therapies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200" b="0" i="0" kern="1200" baseline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200" b="0" i="0" kern="1200" baseline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SKCM_TM:	5 patients had both interferon and radiation therapies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mtClean="0">
                <a:effectLst/>
              </a:rPr>
              <a:t>	TCGA-FS-A1ZZ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mtClean="0">
                <a:effectLst/>
              </a:rPr>
              <a:t>	TCGA-HR-A2OH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mtClean="0">
                <a:effectLst/>
              </a:rPr>
              <a:t>	TCGA-D3-A5GN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mtClean="0">
                <a:effectLst/>
              </a:rPr>
              <a:t>	TCGA-D3-A8GC 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mtClean="0">
                <a:effectLst/>
              </a:rPr>
              <a:t>	TCGA-W3-AA1W</a:t>
            </a:r>
            <a:endParaRPr lang="en-US" baseline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09173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Overview</a:t>
            </a:r>
            <a:r>
              <a:rPr lang="en-US" baseline="0" smtClean="0"/>
              <a:t> of signature distribution in SKCM TM grouped by radiation and interferon therapy</a:t>
            </a:r>
          </a:p>
          <a:p>
            <a:endParaRPr lang="en-US" baseline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1616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smtClean="0"/>
              <a:t>Radiation vs. interferon in each signature</a:t>
            </a:r>
          </a:p>
          <a:p>
            <a:endParaRPr lang="en-US" baseline="0" smtClean="0"/>
          </a:p>
          <a:p>
            <a:r>
              <a:rPr lang="en-US" baseline="0" smtClean="0"/>
              <a:t>None are significant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5486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ANOVA</a:t>
            </a:r>
          </a:p>
          <a:p>
            <a:r>
              <a:rPr lang="en-US" smtClean="0">
                <a:effectLst/>
              </a:rPr>
              <a:t>	Df   Sum Sq   Mean Sq   F value     </a:t>
            </a:r>
            <a:r>
              <a:rPr lang="en-US" b="1" smtClean="0">
                <a:effectLst/>
              </a:rPr>
              <a:t>Pr(&gt;F)</a:t>
            </a:r>
            <a:r>
              <a:rPr lang="en-US" smtClean="0">
                <a:effectLst/>
              </a:rPr>
              <a:t> </a:t>
            </a:r>
          </a:p>
          <a:p>
            <a:r>
              <a:rPr lang="en-US" smtClean="0">
                <a:effectLst/>
              </a:rPr>
              <a:t>Signatures 	30    232105        7737       254.2  </a:t>
            </a:r>
            <a:r>
              <a:rPr lang="en-US" b="1" smtClean="0">
                <a:effectLst/>
              </a:rPr>
              <a:t>&lt;2e-16 </a:t>
            </a:r>
            <a:r>
              <a:rPr lang="en-US" smtClean="0">
                <a:effectLst/>
              </a:rPr>
              <a:t>*** </a:t>
            </a:r>
          </a:p>
          <a:p>
            <a:r>
              <a:rPr lang="en-US" smtClean="0">
                <a:effectLst/>
              </a:rPr>
              <a:t>Residuals     1426      43397            30 </a:t>
            </a:r>
          </a:p>
          <a:p>
            <a:r>
              <a:rPr lang="en-US" smtClean="0">
                <a:effectLst/>
              </a:rPr>
              <a:t>--- </a:t>
            </a:r>
          </a:p>
          <a:p>
            <a:r>
              <a:rPr lang="en-US" smtClean="0">
                <a:effectLst/>
              </a:rPr>
              <a:t>Signif. codes: 0 ‘***’ 0.001 ‘**’ 0.01 ‘*’ 0.05 ‘.’ 0.1 ‘ ’ 1</a:t>
            </a:r>
          </a:p>
          <a:p>
            <a:endParaRPr lang="en-US" smtClean="0">
              <a:effectLst/>
            </a:endParaRPr>
          </a:p>
          <a:p>
            <a:r>
              <a:rPr lang="en-US" smtClean="0">
                <a:effectLst/>
              </a:rPr>
              <a:t>Significant difference in means</a:t>
            </a:r>
            <a:r>
              <a:rPr lang="en-US" baseline="0" smtClean="0">
                <a:effectLst/>
              </a:rPr>
              <a:t> based on </a:t>
            </a:r>
            <a:r>
              <a:rPr lang="en-US" smtClean="0">
                <a:effectLst/>
              </a:rPr>
              <a:t>ANOVA</a:t>
            </a:r>
          </a:p>
          <a:p>
            <a:endParaRPr lang="en-US" smtClean="0">
              <a:effectLst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For each</a:t>
            </a:r>
            <a:r>
              <a:rPr lang="en-US" baseline="0" smtClean="0"/>
              <a:t> sig vs each other t-test, see TCGA_SKCM_TM_radiation_eachsigttest.csv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4891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ANOVA</a:t>
            </a:r>
          </a:p>
          <a:p>
            <a:r>
              <a:rPr lang="en-US" smtClean="0">
                <a:effectLst/>
              </a:rPr>
              <a:t>	Df   Sum Sq   Mean Sq   F value     </a:t>
            </a:r>
            <a:r>
              <a:rPr lang="en-US" b="1" smtClean="0">
                <a:effectLst/>
              </a:rPr>
              <a:t>Pr(&gt;F)</a:t>
            </a:r>
            <a:r>
              <a:rPr lang="en-US" smtClean="0">
                <a:effectLst/>
              </a:rPr>
              <a:t> </a:t>
            </a:r>
          </a:p>
          <a:p>
            <a:r>
              <a:rPr lang="en-US" smtClean="0">
                <a:effectLst/>
              </a:rPr>
              <a:t>Signatures 	</a:t>
            </a:r>
            <a:r>
              <a:rPr lang="it-IT" smtClean="0">
                <a:effectLst/>
              </a:rPr>
              <a:t>30    113480        </a:t>
            </a:r>
            <a:r>
              <a:rPr lang="it-IT" baseline="0" smtClean="0">
                <a:effectLst/>
              </a:rPr>
              <a:t> </a:t>
            </a:r>
            <a:r>
              <a:rPr lang="it-IT" smtClean="0">
                <a:effectLst/>
              </a:rPr>
              <a:t>3783      78.58    </a:t>
            </a:r>
            <a:r>
              <a:rPr lang="it-IT" b="1" smtClean="0">
                <a:effectLst/>
              </a:rPr>
              <a:t>&lt;2e-16 </a:t>
            </a:r>
            <a:r>
              <a:rPr lang="it-IT" smtClean="0">
                <a:effectLst/>
              </a:rPr>
              <a:t>*** </a:t>
            </a:r>
          </a:p>
          <a:p>
            <a:r>
              <a:rPr lang="it-IT" smtClean="0">
                <a:effectLst/>
              </a:rPr>
              <a:t>Residuals       806      38801             48 </a:t>
            </a:r>
          </a:p>
          <a:p>
            <a:r>
              <a:rPr lang="en-US" smtClean="0">
                <a:effectLst/>
              </a:rPr>
              <a:t>--- </a:t>
            </a:r>
          </a:p>
          <a:p>
            <a:r>
              <a:rPr lang="en-US" smtClean="0">
                <a:effectLst/>
              </a:rPr>
              <a:t>Signif. codes: 0 ‘***’ 0.001 ‘**’ 0.01 ‘*’ 0.05 ‘.’ 0.1 ‘ ’ 1</a:t>
            </a:r>
            <a:endParaRPr lang="en-US" smtClean="0"/>
          </a:p>
          <a:p>
            <a:endParaRPr lang="en-US" smtClean="0"/>
          </a:p>
          <a:p>
            <a:r>
              <a:rPr lang="en-US" smtClean="0"/>
              <a:t>Significant difference in means based on ANOVA</a:t>
            </a:r>
          </a:p>
          <a:p>
            <a:endParaRPr lang="en-US" smtClean="0"/>
          </a:p>
          <a:p>
            <a:r>
              <a:rPr lang="en-US" smtClean="0"/>
              <a:t>For each</a:t>
            </a:r>
            <a:r>
              <a:rPr lang="en-US" baseline="0" smtClean="0"/>
              <a:t> sig vs each other t-test, see TCGA_SKCM_TM_interferon_eachsigttest.csv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1424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Preliminary</a:t>
            </a:r>
            <a:r>
              <a:rPr lang="en-US" baseline="0" smtClean="0"/>
              <a:t> analysis of TCGA_SKCM TP mutational signatures contributions.</a:t>
            </a:r>
          </a:p>
          <a:p>
            <a:endParaRPr lang="en-US" baseline="0" smtClean="0"/>
          </a:p>
          <a:p>
            <a:r>
              <a:rPr lang="en-US" baseline="0" smtClean="0"/>
              <a:t>30 signatures and some unknown contributions in this dataset, 104 samples</a:t>
            </a:r>
          </a:p>
          <a:p>
            <a:endParaRPr lang="en-US" baseline="0" smtClean="0"/>
          </a:p>
          <a:p>
            <a:r>
              <a:rPr lang="en-US" baseline="0" smtClean="0"/>
              <a:t>Predominantly S7 (UV exposure) and S1 (age)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5341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Preliminary</a:t>
            </a:r>
            <a:r>
              <a:rPr lang="en-US" baseline="0" smtClean="0"/>
              <a:t> analysis of TCGA_SKCM TM mutational signatures contributions.</a:t>
            </a:r>
          </a:p>
          <a:p>
            <a:endParaRPr lang="en-US" baseline="0" smtClean="0"/>
          </a:p>
          <a:p>
            <a:r>
              <a:rPr lang="en-US" baseline="0" smtClean="0"/>
              <a:t>30 signatures and some unknown contributions in this dataset, 363 samples</a:t>
            </a:r>
          </a:p>
          <a:p>
            <a:endParaRPr lang="en-US" baseline="0" smtClean="0"/>
          </a:p>
          <a:p>
            <a:r>
              <a:rPr lang="en-US" baseline="0" smtClean="0"/>
              <a:t>Predominantly S7 (UV exposure) and S1 (age)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5181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Boxplot</a:t>
            </a:r>
            <a:r>
              <a:rPr lang="en-US" baseline="0" smtClean="0"/>
              <a:t> of mutational signature contributions in SKCM primary tumors.</a:t>
            </a:r>
          </a:p>
          <a:p>
            <a:endParaRPr lang="en-US" baseline="0" smtClean="0"/>
          </a:p>
          <a:p>
            <a:r>
              <a:rPr lang="en-US" baseline="0" smtClean="0"/>
              <a:t>Predominant contribution from S7 (UV), followed by S1 (age)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935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Boxplot</a:t>
            </a:r>
            <a:r>
              <a:rPr lang="en-US" baseline="0" smtClean="0"/>
              <a:t> of mutational signature contributions in SKCM metastatic tumors.</a:t>
            </a:r>
          </a:p>
          <a:p>
            <a:endParaRPr lang="en-US" baseline="0" smtClean="0"/>
          </a:p>
          <a:p>
            <a:r>
              <a:rPr lang="en-US" baseline="0" smtClean="0"/>
              <a:t>Predominant contribution from S7 (UV), followed by S1 (age)</a:t>
            </a:r>
            <a:endParaRPr lang="en-US" smtClean="0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6387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smtClean="0">
                <a:latin typeface="+mn-lt"/>
              </a:rPr>
              <a:t>Primary tumor:</a:t>
            </a:r>
          </a:p>
          <a:p>
            <a:r>
              <a:rPr lang="en-US" sz="1100" smtClean="0">
                <a:effectLst/>
              </a:rPr>
              <a:t>Wilcoxon rank sum test with continuity correction </a:t>
            </a:r>
          </a:p>
          <a:p>
            <a:r>
              <a:rPr lang="en-US" sz="1100" smtClean="0">
                <a:effectLst/>
              </a:rPr>
              <a:t>data: weight.tp$S1 and weight.tp$S7 </a:t>
            </a:r>
          </a:p>
          <a:p>
            <a:r>
              <a:rPr lang="en-US" sz="1100" smtClean="0">
                <a:effectLst/>
              </a:rPr>
              <a:t>W = 1624, </a:t>
            </a:r>
            <a:r>
              <a:rPr lang="en-US" sz="1100" b="1" smtClean="0">
                <a:effectLst/>
              </a:rPr>
              <a:t>p-value &lt; 2.2e-16 </a:t>
            </a:r>
          </a:p>
          <a:p>
            <a:r>
              <a:rPr lang="en-US" sz="1100" smtClean="0">
                <a:effectLst/>
              </a:rPr>
              <a:t>alternative hypothesis: true location shift is not equal to 0</a:t>
            </a:r>
            <a:endParaRPr lang="en-US" sz="1100" smtClean="0">
              <a:effectLst/>
              <a:latin typeface="+mn-lt"/>
            </a:endParaRPr>
          </a:p>
          <a:p>
            <a:endParaRPr lang="en-US" sz="1100" b="1" smtClean="0">
              <a:effectLst/>
              <a:latin typeface="+mn-lt"/>
            </a:endParaRPr>
          </a:p>
          <a:p>
            <a:r>
              <a:rPr lang="en-US" sz="1100" b="1" smtClean="0">
                <a:effectLst/>
                <a:latin typeface="+mn-lt"/>
              </a:rPr>
              <a:t>Metastatic</a:t>
            </a:r>
            <a:r>
              <a:rPr lang="en-US" sz="1100" b="1" baseline="0" smtClean="0">
                <a:effectLst/>
                <a:latin typeface="+mn-lt"/>
              </a:rPr>
              <a:t> tumor</a:t>
            </a:r>
          </a:p>
          <a:p>
            <a:r>
              <a:rPr lang="en-US" sz="1100" smtClean="0">
                <a:effectLst/>
              </a:rPr>
              <a:t>Wilcoxon rank sum test with continuity correction </a:t>
            </a:r>
          </a:p>
          <a:p>
            <a:r>
              <a:rPr lang="en-US" sz="1100" smtClean="0">
                <a:effectLst/>
              </a:rPr>
              <a:t>dataweight.tm$S1 and weight.tm$S7  </a:t>
            </a:r>
          </a:p>
          <a:p>
            <a:r>
              <a:rPr lang="en-US" sz="1100" smtClean="0">
                <a:effectLst/>
              </a:rPr>
              <a:t>W = 9521, </a:t>
            </a:r>
            <a:r>
              <a:rPr lang="en-US" sz="1100" b="1" smtClean="0">
                <a:effectLst/>
              </a:rPr>
              <a:t>p-value &lt; 2.2e-16 </a:t>
            </a:r>
          </a:p>
          <a:p>
            <a:r>
              <a:rPr lang="en-US" sz="1100" smtClean="0">
                <a:effectLst/>
              </a:rPr>
              <a:t>alternative hypothesis: true location shift is not equal to 0</a:t>
            </a:r>
            <a:endParaRPr lang="en-US" sz="1100" smtClean="0">
              <a:effectLst/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6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100" b="1" smtClean="0">
                <a:latin typeface="+mn-lt"/>
              </a:rPr>
              <a:t>Signature</a:t>
            </a:r>
            <a:r>
              <a:rPr lang="en-US" sz="1100" b="1" baseline="0" smtClean="0">
                <a:latin typeface="+mn-lt"/>
              </a:rPr>
              <a:t> 1:</a:t>
            </a:r>
            <a:endParaRPr lang="en-US" sz="1100" b="1" smtClean="0">
              <a:latin typeface="+mn-lt"/>
            </a:endParaRPr>
          </a:p>
          <a:p>
            <a:r>
              <a:rPr lang="en-US" sz="1100" smtClean="0">
                <a:effectLst/>
              </a:rPr>
              <a:t>Wilcoxon rank sum test with continuity correction </a:t>
            </a:r>
          </a:p>
          <a:p>
            <a:r>
              <a:rPr lang="en-US" sz="1100" smtClean="0">
                <a:effectLst/>
              </a:rPr>
              <a:t>data: weight.tp$S1 and weight.tm$S1 </a:t>
            </a:r>
          </a:p>
          <a:p>
            <a:r>
              <a:rPr lang="en-US" sz="1100" smtClean="0">
                <a:effectLst/>
              </a:rPr>
              <a:t>W = 21832, </a:t>
            </a:r>
            <a:r>
              <a:rPr lang="en-US" sz="1100" b="1" smtClean="0">
                <a:effectLst/>
              </a:rPr>
              <a:t>p-value = 0.01478 </a:t>
            </a:r>
          </a:p>
          <a:p>
            <a:r>
              <a:rPr lang="en-US" sz="1100" smtClean="0">
                <a:effectLst/>
              </a:rPr>
              <a:t>alternative hypothesis: true location shift is not equal to 0</a:t>
            </a:r>
          </a:p>
          <a:p>
            <a:endParaRPr lang="en-US" sz="1100" b="1" smtClean="0">
              <a:effectLst/>
              <a:latin typeface="+mn-lt"/>
            </a:endParaRPr>
          </a:p>
          <a:p>
            <a:r>
              <a:rPr lang="en-US" sz="1100" b="1" smtClean="0">
                <a:effectLst/>
                <a:latin typeface="+mn-lt"/>
              </a:rPr>
              <a:t>Signature 7:</a:t>
            </a:r>
            <a:endParaRPr lang="en-US" sz="1100" b="1" baseline="0" smtClean="0">
              <a:effectLst/>
              <a:latin typeface="+mn-lt"/>
            </a:endParaRPr>
          </a:p>
          <a:p>
            <a:r>
              <a:rPr lang="en-US" sz="1100" smtClean="0">
                <a:effectLst/>
              </a:rPr>
              <a:t>Wilcoxon rank sum test with continuity correction </a:t>
            </a:r>
          </a:p>
          <a:p>
            <a:r>
              <a:rPr lang="en-US" sz="1100" smtClean="0">
                <a:effectLst/>
              </a:rPr>
              <a:t>data: weight.tp$S7 and weight.tm$S7 </a:t>
            </a:r>
          </a:p>
          <a:p>
            <a:r>
              <a:rPr lang="en-US" sz="1100" smtClean="0">
                <a:effectLst/>
              </a:rPr>
              <a:t>W = 16215, </a:t>
            </a:r>
            <a:r>
              <a:rPr lang="en-US" sz="1100" b="1" smtClean="0">
                <a:effectLst/>
              </a:rPr>
              <a:t>p-value = 0.02831 </a:t>
            </a:r>
          </a:p>
          <a:p>
            <a:r>
              <a:rPr lang="en-US" sz="1100" smtClean="0">
                <a:effectLst/>
              </a:rPr>
              <a:t>alternative hypothesis: true location shift is not equal to 0</a:t>
            </a:r>
          </a:p>
          <a:p>
            <a:endParaRPr lang="en-US" sz="1100" smtClean="0">
              <a:effectLst/>
              <a:latin typeface="+mn-lt"/>
            </a:endParaRPr>
          </a:p>
          <a:p>
            <a:endParaRPr lang="en-US" sz="1100" smtClean="0">
              <a:latin typeface="+mn-lt"/>
            </a:endParaRPr>
          </a:p>
          <a:p>
            <a:r>
              <a:rPr lang="en-US" sz="1100" smtClean="0">
                <a:latin typeface="+mn-lt"/>
              </a:rPr>
              <a:t>If doing for all signatures,</a:t>
            </a:r>
            <a:r>
              <a:rPr lang="en-US" sz="1100" baseline="0" smtClean="0">
                <a:latin typeface="+mn-lt"/>
              </a:rPr>
              <a:t> correct pval (use p.adjust(pvals, method=“BH”) BH = bonferonni, original method is too conservative )</a:t>
            </a:r>
            <a:endParaRPr lang="en-US" sz="1100" baseline="0">
              <a:latin typeface="+mn-lt"/>
            </a:endParaRPr>
          </a:p>
          <a:p>
            <a:r>
              <a:rPr lang="en-US" sz="1100" baseline="0" smtClean="0">
                <a:latin typeface="+mn-lt"/>
              </a:rPr>
              <a:t>Whenever doing multiple comparisons of same sort</a:t>
            </a:r>
          </a:p>
          <a:p>
            <a:r>
              <a:rPr lang="en-US" sz="1100" baseline="0" smtClean="0">
                <a:latin typeface="+mn-lt"/>
              </a:rPr>
              <a:t>If only do 2 comparisons, borderline, acceTPable to not adjust</a:t>
            </a:r>
          </a:p>
          <a:p>
            <a:endParaRPr lang="en-US" sz="1100" baseline="0" smtClean="0">
              <a:latin typeface="+mn-lt"/>
            </a:endParaRPr>
          </a:p>
          <a:p>
            <a:endParaRPr lang="en-US" sz="1100" baseline="0" smtClean="0">
              <a:latin typeface="+mn-lt"/>
            </a:endParaRPr>
          </a:p>
          <a:p>
            <a:r>
              <a:rPr lang="en-US" sz="1100" baseline="0" smtClean="0">
                <a:latin typeface="+mn-lt"/>
              </a:rPr>
              <a:t>Look at 3</a:t>
            </a:r>
            <a:r>
              <a:rPr lang="en-US" sz="1100" baseline="30000" smtClean="0">
                <a:latin typeface="+mn-lt"/>
              </a:rPr>
              <a:t>rd</a:t>
            </a:r>
            <a:r>
              <a:rPr lang="en-US" sz="1100" baseline="0" smtClean="0">
                <a:latin typeface="+mn-lt"/>
              </a:rPr>
              <a:t> top,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1911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smtClean="0"/>
              <a:t>Fisher’s exact test comparing the dominant signatures in SKCM_TP vs. SKCM_TM samples</a:t>
            </a:r>
          </a:p>
          <a:p>
            <a:r>
              <a:rPr lang="en-US" baseline="0" smtClean="0"/>
              <a:t>P-values adjusted using Bonferroni correction (method=“BH”)</a:t>
            </a:r>
          </a:p>
          <a:p>
            <a:endParaRPr lang="en-US" baseline="0" smtClean="0"/>
          </a:p>
          <a:p>
            <a:r>
              <a:rPr lang="en-US" baseline="0" smtClean="0"/>
              <a:t>None are significant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4D3A7C-0B19-4A2D-8895-225FEA1D93B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6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254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5449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931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871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>
            <a:normAutofit/>
          </a:bodyPr>
          <a:lstStyle>
            <a:lvl1pPr marL="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511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896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8955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334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894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4260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340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597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211943"/>
            <a:ext cx="10515600" cy="49650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8C674-62BC-433D-97B7-15F1B050534E}" type="datetimeFigureOut">
              <a:rPr lang="en-US" smtClean="0"/>
              <a:t>8/6/2018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2F4806-2714-4E3B-A3A1-AF5663ED7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409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t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t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ti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ti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Project figures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2800" smtClean="0">
                <a:solidFill>
                  <a:schemeClr val="bg1">
                    <a:lumMod val="50000"/>
                  </a:schemeClr>
                </a:solidFill>
              </a:rPr>
              <a:t>1. MUTATIONAL ANALYSIS</a:t>
            </a:r>
            <a:endParaRPr lang="en-US" sz="2800">
              <a:solidFill>
                <a:schemeClr val="bg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2722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941"/>
            <a:ext cx="12192000" cy="562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3183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9941"/>
            <a:ext cx="12192000" cy="562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717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032" y="0"/>
            <a:ext cx="54864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11" y="0"/>
            <a:ext cx="54864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819404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111" y="0"/>
            <a:ext cx="5486400" cy="685800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569" y="-6350"/>
            <a:ext cx="5481320" cy="6851651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423839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mtClean="0"/>
              <a:t>Fisher’s exact test SKCM dominant signatures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8282811"/>
              </p:ext>
            </p:extLst>
          </p:nvPr>
        </p:nvGraphicFramePr>
        <p:xfrm>
          <a:off x="172628" y="1836957"/>
          <a:ext cx="5923372" cy="333756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80843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1480843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1480843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1480843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padj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1.227384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0.67246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5207622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99010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0.494387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0.690917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429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0.222698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0.556745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58134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14.37302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0.009721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0.145813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031948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0.649831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0.150458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0.556745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408715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0.222698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0.556745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86782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S15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556707254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420905"/>
              </p:ext>
            </p:extLst>
          </p:nvPr>
        </p:nvGraphicFramePr>
        <p:xfrm>
          <a:off x="6185013" y="1836957"/>
          <a:ext cx="5923372" cy="296672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80843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1480843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1480843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1480843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OR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padj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S17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0.222698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0.556745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039917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S18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0.579717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93953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S19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433737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89909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S21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4824274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S26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3.50228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0.396173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0.848943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8550454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smtClean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S30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Inf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0.222698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0.556745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0386943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83429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Mutational signatures analysis	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UVM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4946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081" y="0"/>
            <a:ext cx="114618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7772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293" y="0"/>
            <a:ext cx="11421414" cy="685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920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70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44963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10305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70887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9161744"/>
              </p:ext>
            </p:extLst>
          </p:nvPr>
        </p:nvGraphicFramePr>
        <p:xfrm>
          <a:off x="838200" y="1211263"/>
          <a:ext cx="10515600" cy="49657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898467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Mutational signatures analysis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SKCM VS. UVM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449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838200" y="365126"/>
            <a:ext cx="10515600" cy="7597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/>
              <a:t>Mutsigs distribution by cohort</a:t>
            </a:r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4856"/>
            <a:ext cx="12192000" cy="5627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80175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Clinical data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CANCER STAGE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871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Summary of cancer stage SKCM and UVM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722918"/>
              </p:ext>
            </p:extLst>
          </p:nvPr>
        </p:nvGraphicFramePr>
        <p:xfrm>
          <a:off x="1942314" y="1358669"/>
          <a:ext cx="7662602" cy="482092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2219783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1814273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1814273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1814273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Stage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SKCM TP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SKCM TM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UVM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104</a:t>
                      </a:r>
                      <a:endParaRPr lang="en-US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363</a:t>
                      </a:r>
                      <a:endParaRPr lang="en-US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80</a:t>
                      </a:r>
                      <a:endParaRPr lang="en-US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10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baseline="0" smtClean="0"/>
                        <a:t>Cancer stage</a:t>
                      </a:r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429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7 (1.93%)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134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I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 (1.92%)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75 (20.66%)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1948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II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66 (63.46%)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73 (20.11%)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36 (45%)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8715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III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28 (26.88%)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141 (38.84%)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40 (50%)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82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IV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 (2.95%)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20 (5.51%)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 (5%)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6707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NOS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 (0.96%)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13 (3.58%)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917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 (3.85%)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34 (9.37%)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95369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/>
                      <a:r>
                        <a:rPr lang="en-US" b="1" smtClean="0"/>
                        <a:t>Disease progression</a:t>
                      </a:r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9545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Early (I – II)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68 (65.38%)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148 (40.77%)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36</a:t>
                      </a:r>
                      <a:r>
                        <a:rPr lang="en-US" baseline="0" smtClean="0"/>
                        <a:t> (45%)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7550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Late (III – IV)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31 (29.81%)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161 (44.35%)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44 (55%)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717322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040335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Summary of TNM stage SKCM and UVM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5464925"/>
              </p:ext>
            </p:extLst>
          </p:nvPr>
        </p:nvGraphicFramePr>
        <p:xfrm>
          <a:off x="191344" y="1358669"/>
          <a:ext cx="5789094" cy="40792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142442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1548884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1548884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1548884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Stage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SKCM TP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SKCM TM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UVM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104</a:t>
                      </a:r>
                      <a:endParaRPr lang="en-US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363</a:t>
                      </a:r>
                      <a:endParaRPr lang="en-US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80</a:t>
                      </a:r>
                      <a:endParaRPr lang="en-US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10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baseline="0" smtClean="0"/>
                        <a:t>T</a:t>
                      </a:r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429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T0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23 (6.33%)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134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T1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 (0.96%)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41 (11.29%)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1948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T2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5 (4.81%)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73 (20.11%)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 (5%)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8715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T3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10 (9.62%)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79 (21.76%)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36 (43.75%)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82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T4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86 (92.69%)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65 (17.91%)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38 (47.5%)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6707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TIS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8 (2.2%)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917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TX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47 (12.95%)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906709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 (1.92%)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27 (7.44%)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 (2.5%)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9536999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7016878"/>
              </p:ext>
            </p:extLst>
          </p:nvPr>
        </p:nvGraphicFramePr>
        <p:xfrm>
          <a:off x="6240016" y="1358669"/>
          <a:ext cx="5789094" cy="517652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142442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1548884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1548884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1548884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Stage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SKCM TP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SKCM TM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UVM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104</a:t>
                      </a:r>
                      <a:endParaRPr lang="en-US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363</a:t>
                      </a:r>
                      <a:endParaRPr lang="en-US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80</a:t>
                      </a:r>
                      <a:endParaRPr lang="en-US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10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/>
                      <a:r>
                        <a:rPr lang="en-US" b="1" smtClean="0"/>
                        <a:t>M</a:t>
                      </a:r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988115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M0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99 (95.19%)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316 (87.05%)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smtClean="0"/>
                        <a:t>73 (91.25%)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035936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M1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 (2.88%)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21 (5.79%)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 (3.75%)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50669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MX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 (5%)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99475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 (1.92%)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26 (7.16%)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626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/>
                      <a:r>
                        <a:rPr lang="en-US" b="1" smtClean="0"/>
                        <a:t>N</a:t>
                      </a:r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93281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58 (55.77%)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176 (48.48%)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aseline="0" smtClean="0"/>
                        <a:t>76 (75%)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04390676"/>
                  </a:ext>
                </a:extLst>
              </a:tr>
              <a:tr h="334734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N1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8 (7.69%)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65 (12.91%)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3917601"/>
                  </a:ext>
                </a:extLst>
              </a:tr>
              <a:tr h="334734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N2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10 (9.62%)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38 (10.47%)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9064599"/>
                  </a:ext>
                </a:extLst>
              </a:tr>
              <a:tr h="334734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12 (11.53%)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43 (11.85%)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40633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NX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15 (14.42%)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21 (5.79%)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 (5%)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52159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 (0.96%)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20 (5.51%)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0108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755795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" y="1124857"/>
            <a:ext cx="12181332" cy="5622153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838200" y="365126"/>
            <a:ext cx="10515600" cy="7597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smtClean="0"/>
              <a:t>Mean mutsigs distribution by cancer stage SKCM TP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14106778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6784"/>
            <a:ext cx="12192000" cy="5627076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838200" y="365126"/>
            <a:ext cx="10515600" cy="7597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smtClean="0"/>
              <a:t>Mean mutsigs distribution by disease progression SKCM TP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20166760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SKCM TP disease progression t-test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296776"/>
              </p:ext>
            </p:extLst>
          </p:nvPr>
        </p:nvGraphicFramePr>
        <p:xfrm>
          <a:off x="180392" y="1423308"/>
          <a:ext cx="3811036" cy="445008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-1.769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41.220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-1.320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42.725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-0.430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48.663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-1.023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37.635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-1.670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32.589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-1.105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47.554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2.397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45.229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-0.839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31.388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1.640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83.564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-0.135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71.132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-0.169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64.665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0.866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0092945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227402"/>
              </p:ext>
            </p:extLst>
          </p:nvPr>
        </p:nvGraphicFramePr>
        <p:xfrm>
          <a:off x="4190482" y="1423308"/>
          <a:ext cx="3811036" cy="40792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0.544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96.984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0.588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-1.733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30.000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0.093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67.000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0.321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-0.215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64.232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0.831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-0.806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31.988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0.426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-1.194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32.279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0.241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0.710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96.608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0.480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0.382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69.892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0.703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-1.915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30.634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0.065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-1.909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41.064</a:t>
                      </a: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0.063</a:t>
                      </a: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997296"/>
              </p:ext>
            </p:extLst>
          </p:nvPr>
        </p:nvGraphicFramePr>
        <p:xfrm>
          <a:off x="8200572" y="1423308"/>
          <a:ext cx="3811036" cy="40792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-1.097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31.475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61.904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0.497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-0.713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50.570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-0.589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40.371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1.429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NA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-0.817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34.759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0.420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0.571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90.704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-0.072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70.692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0.943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65.908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0.386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14263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04810"/>
            <a:ext cx="12191999" cy="5627076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838200" y="365126"/>
            <a:ext cx="10515600" cy="7597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smtClean="0"/>
              <a:t>Mean mutsigs distribution by cancer stage SKCM TM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22595702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40183"/>
            <a:ext cx="12192002" cy="5627077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838200" y="365126"/>
            <a:ext cx="10515600" cy="7597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smtClean="0"/>
              <a:t>Mean mutsigs distribution by disease progression SKCM TM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7290289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Mutational signatures overview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SKCM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3638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SKCM TM disease progression t-test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649932"/>
              </p:ext>
            </p:extLst>
          </p:nvPr>
        </p:nvGraphicFramePr>
        <p:xfrm>
          <a:off x="180392" y="1423308"/>
          <a:ext cx="3811036" cy="445008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-2.135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283.197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0.034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295.608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0.854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-0.133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306.872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272.631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305.065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-0.463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301.188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1.263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306.512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302.093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0.896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1.076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227.524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-0.580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269.834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0.562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-0.665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301.861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0.506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0092945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7968717"/>
              </p:ext>
            </p:extLst>
          </p:nvPr>
        </p:nvGraphicFramePr>
        <p:xfrm>
          <a:off x="4190482" y="1423308"/>
          <a:ext cx="3811036" cy="40792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1.261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267.143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0.208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-0.249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306.278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0.804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-1.613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172.479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-0.645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294.195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-0.543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239.640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-0.490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301.629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0.625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197.507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0.317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1.385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287.218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0.167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1.110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264.960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-0.823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305.338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18627262"/>
              </p:ext>
            </p:extLst>
          </p:nvPr>
        </p:nvGraphicFramePr>
        <p:xfrm>
          <a:off x="8200572" y="1423308"/>
          <a:ext cx="3811036" cy="40792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-1.934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194.378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-0.578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306.803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-1.695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218.572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0.092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-0.131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306.950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0.896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-1.459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225.214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0.146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1.755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147.000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-0.177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268.971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0.860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-1.077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166.725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-1.187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281.043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0.236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-0.320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306.275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208105" y="1809881"/>
            <a:ext cx="3764405" cy="327923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9262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915" y="38288"/>
            <a:ext cx="9547597" cy="6819712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760433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" y="1124855"/>
            <a:ext cx="12181332" cy="5622153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838200" y="365126"/>
            <a:ext cx="10515600" cy="7597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smtClean="0"/>
              <a:t>Mean mutsigs distribution by cancer stage UVM TP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7826098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02324"/>
            <a:ext cx="12192000" cy="5627076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838200" y="365126"/>
            <a:ext cx="10515600" cy="7597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smtClean="0"/>
              <a:t>Mean mutsigs distribution by disease progression UVM TP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92480538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UVM TP disease progression t-test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1220128"/>
              </p:ext>
            </p:extLst>
          </p:nvPr>
        </p:nvGraphicFramePr>
        <p:xfrm>
          <a:off x="180392" y="1423308"/>
          <a:ext cx="3811036" cy="445008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0.230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77.798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0.818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-0.792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65.747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74.689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0.606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1.622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43.503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0.112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1.992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-0.451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77.887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60.289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0.957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-0.627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52.548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-0.578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74.109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0092945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3523065"/>
              </p:ext>
            </p:extLst>
          </p:nvPr>
        </p:nvGraphicFramePr>
        <p:xfrm>
          <a:off x="4190482" y="1423308"/>
          <a:ext cx="3811036" cy="40792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2.022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-0.356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77.980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0.723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1.641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40.339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0.109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-1.322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73.223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0.190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75.531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0.978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0.332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67.199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0.741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-0.279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77.485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0.781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0.675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68.831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0.502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1.920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63.171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2.022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0.051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7770281"/>
              </p:ext>
            </p:extLst>
          </p:nvPr>
        </p:nvGraphicFramePr>
        <p:xfrm>
          <a:off x="8200572" y="1423308"/>
          <a:ext cx="3811036" cy="40792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63.157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0.630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-1.537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77.043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1.564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51.746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-1.820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47.547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-1.336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45.669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0.188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-1.625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47.401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0.022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74.578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0.982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-0.841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76.212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-0.541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75.984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0.590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96437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Clinical data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THERAPIES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184716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mtClean="0"/>
              <a:t>Summary of therapies SKCM and UVM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7263652"/>
              </p:ext>
            </p:extLst>
          </p:nvPr>
        </p:nvGraphicFramePr>
        <p:xfrm>
          <a:off x="2195285" y="1624672"/>
          <a:ext cx="7801429" cy="445008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3171925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1543168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1543168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1543168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Therapy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SKCM TP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SKCM TM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UVM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104</a:t>
                      </a:r>
                      <a:endParaRPr lang="en-US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363</a:t>
                      </a:r>
                      <a:endParaRPr lang="en-US" b="1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smtClean="0"/>
                        <a:t>n = 80</a:t>
                      </a:r>
                      <a:endParaRPr lang="en-US" b="1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901022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smtClean="0"/>
                        <a:t>Prior systemic therapy</a:t>
                      </a:r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42961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Chemotherapy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 (0.55%)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</a:t>
                      </a:r>
                      <a:r>
                        <a:rPr lang="en-US" baseline="0" smtClean="0"/>
                        <a:t> (5%)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31948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Immunotherapy/vaccine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</a:t>
                      </a:r>
                      <a:r>
                        <a:rPr lang="en-US" baseline="0" smtClean="0"/>
                        <a:t> (0.96%)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 (0.55%)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87157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Interferon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 (1.92%)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27 (7.44%)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67823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Other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 (0.28%)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–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6707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101 (97.12%)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331 (91.18%)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76 (95%)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99179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smtClean="0"/>
                        <a:t>Radiation therapy</a:t>
                      </a:r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48301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Yes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2 (1.92%)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47 (12.95%)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 (3.75%)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466378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No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102 (98.07%)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315 (86.58%)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76 (90%)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40188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355600"/>
                      <a:r>
                        <a:rPr lang="en-US" smtClean="0"/>
                        <a:t>NA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mtClean="0"/>
                        <a:t>–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 (0.28%)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 (1.25%)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04748767"/>
                  </a:ext>
                </a:extLst>
              </a:tr>
            </a:tbl>
          </a:graphicData>
        </a:graphic>
      </p:graphicFrame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0133833"/>
              </p:ext>
            </p:extLst>
          </p:nvPr>
        </p:nvGraphicFramePr>
        <p:xfrm>
          <a:off x="10128448" y="1624672"/>
          <a:ext cx="1584176" cy="4450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4176">
                  <a:extLst>
                    <a:ext uri="{9D8B030D-6E8A-4147-A177-3AD203B41FA5}">
                      <a16:colId xmlns:a16="http://schemas.microsoft.com/office/drawing/2014/main" val="102439694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SARC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5517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b="1" baseline="0" smtClean="0"/>
                        <a:t>n = 261</a:t>
                      </a:r>
                      <a:endParaRPr lang="en-US" b="1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84459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19946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 (3.93%)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9392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3019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07119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62762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–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76196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2665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74 (28.35%)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10445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181 (69.35%)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91474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mtClean="0"/>
                        <a:t>6 (2.3%)</a:t>
                      </a:r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6869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143642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" y="1124858"/>
            <a:ext cx="12192002" cy="5627078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838200" y="365126"/>
            <a:ext cx="10515600" cy="75973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smtClean="0"/>
              <a:t>Mean mutsigs distribution by therapy SKCM TM</a:t>
            </a:r>
            <a:endParaRPr lang="en-US" sz="3200"/>
          </a:p>
        </p:txBody>
      </p:sp>
    </p:spTree>
    <p:extLst>
      <p:ext uri="{BB962C8B-B14F-4D97-AF65-F5344CB8AC3E}">
        <p14:creationId xmlns:p14="http://schemas.microsoft.com/office/powerpoint/2010/main" val="38738235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mtClean="0"/>
              <a:t>SKCM TM therapy (radiation vs. interferon) t-test</a:t>
            </a:r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6246190"/>
              </p:ext>
            </p:extLst>
          </p:nvPr>
        </p:nvGraphicFramePr>
        <p:xfrm>
          <a:off x="180392" y="1423308"/>
          <a:ext cx="3811036" cy="445008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-0.749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49.058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0.457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56.242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69.665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0.874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-0.387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39.389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0.701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65.010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0.693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1.265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52.236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0.212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0.823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42.988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0.415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1.407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0.166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1.464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0.150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1.387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0.172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1.055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67.402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0092945"/>
                  </a:ext>
                </a:extLst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9541717"/>
              </p:ext>
            </p:extLst>
          </p:nvPr>
        </p:nvGraphicFramePr>
        <p:xfrm>
          <a:off x="4190482" y="1423308"/>
          <a:ext cx="3811036" cy="40792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68.074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0.669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29.924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0.430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-1.640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26.442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0.113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1.234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-0.056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71.242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0.956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-1.312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32.641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0.199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S19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-0.706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35.575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-1.189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26.036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-0.340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38.969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0.735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3679187"/>
              </p:ext>
            </p:extLst>
          </p:nvPr>
        </p:nvGraphicFramePr>
        <p:xfrm>
          <a:off x="8200572" y="1423308"/>
          <a:ext cx="3811036" cy="407924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952759">
                  <a:extLst>
                    <a:ext uri="{9D8B030D-6E8A-4147-A177-3AD203B41FA5}">
                      <a16:colId xmlns:a16="http://schemas.microsoft.com/office/drawing/2014/main" val="568252876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865946184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3786140643"/>
                    </a:ext>
                  </a:extLst>
                </a:gridCol>
                <a:gridCol w="952759">
                  <a:extLst>
                    <a:ext uri="{9D8B030D-6E8A-4147-A177-3AD203B41FA5}">
                      <a16:colId xmlns:a16="http://schemas.microsoft.com/office/drawing/2014/main" val="2037042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Signature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df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pval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0213051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S22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59.838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036546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-1.085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36.206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0.285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2331543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-0.625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53.626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0.534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166912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1.756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64.367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0.084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1232080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1.890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46.000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0.065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072184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-0.895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26.527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0.379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8898076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S28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-0.769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28.614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0.448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4266942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S29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67.109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0.564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2151195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S30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-0.184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50.791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0.855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15739813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unknown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1.183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71.556</a:t>
                      </a:r>
                    </a:p>
                  </a:txBody>
                  <a:tcPr marL="4763" marR="4763" marT="4763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0.241</a:t>
                      </a:r>
                    </a:p>
                  </a:txBody>
                  <a:tcPr marL="4763" marR="4763" marT="4763" marB="0" anchor="ctr"/>
                </a:tc>
                <a:extLst>
                  <a:ext uri="{0D108BD9-81ED-4DB2-BD59-A6C34878D82A}">
                    <a16:rowId xmlns:a16="http://schemas.microsoft.com/office/drawing/2014/main" val="36471148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9334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92696"/>
            <a:ext cx="12192000" cy="562707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181271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186" y="0"/>
            <a:ext cx="114618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28047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20688"/>
            <a:ext cx="12192000" cy="562707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61208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32" y="0"/>
            <a:ext cx="1146189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98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68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8040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467" y="23908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7477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81" y="41237"/>
            <a:ext cx="11361271" cy="6816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535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401" y="0"/>
            <a:ext cx="11401113" cy="6840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707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48448</TotalTime>
  <Words>2074</Words>
  <Application>Microsoft Office PowerPoint</Application>
  <PresentationFormat>Widescreen</PresentationFormat>
  <Paragraphs>996</Paragraphs>
  <Slides>40</Slides>
  <Notes>29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Wingdings</vt:lpstr>
      <vt:lpstr>Office Theme</vt:lpstr>
      <vt:lpstr>Project figures</vt:lpstr>
      <vt:lpstr>PowerPoint Presentation</vt:lpstr>
      <vt:lpstr>Mutational signatures 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Fisher’s exact test SKCM dominant signatures</vt:lpstr>
      <vt:lpstr>Mutational signatures analysis </vt:lpstr>
      <vt:lpstr>PowerPoint Presentation</vt:lpstr>
      <vt:lpstr>PowerPoint Presentation</vt:lpstr>
      <vt:lpstr>PowerPoint Presentation</vt:lpstr>
      <vt:lpstr>PowerPoint Presentation</vt:lpstr>
      <vt:lpstr>Mutational signatures analysis</vt:lpstr>
      <vt:lpstr>PowerPoint Presentation</vt:lpstr>
      <vt:lpstr>Clinical data</vt:lpstr>
      <vt:lpstr>Summary of cancer stage SKCM and UVM</vt:lpstr>
      <vt:lpstr>Summary of TNM stage SKCM and UVM</vt:lpstr>
      <vt:lpstr>PowerPoint Presentation</vt:lpstr>
      <vt:lpstr>PowerPoint Presentation</vt:lpstr>
      <vt:lpstr>SKCM TP disease progression t-test</vt:lpstr>
      <vt:lpstr>PowerPoint Presentation</vt:lpstr>
      <vt:lpstr>PowerPoint Presentation</vt:lpstr>
      <vt:lpstr>SKCM TM disease progression t-test</vt:lpstr>
      <vt:lpstr>PowerPoint Presentation</vt:lpstr>
      <vt:lpstr>PowerPoint Presentation</vt:lpstr>
      <vt:lpstr>PowerPoint Presentation</vt:lpstr>
      <vt:lpstr>UVM TP disease progression t-test</vt:lpstr>
      <vt:lpstr>Clinical data</vt:lpstr>
      <vt:lpstr>Summary of therapies SKCM and UVM</vt:lpstr>
      <vt:lpstr>PowerPoint Presentation</vt:lpstr>
      <vt:lpstr>SKCM TM therapy (radiation vs. interferon) t-test</vt:lpstr>
      <vt:lpstr>PowerPoint Presentation</vt:lpstr>
      <vt:lpstr>PowerPoint Presentation</vt:lpstr>
    </vt:vector>
  </TitlesOfParts>
  <Company>Windows User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figures</dc:title>
  <dc:creator>Laura Vo Ngoc</dc:creator>
  <cp:lastModifiedBy>Laura Vo Ngoc</cp:lastModifiedBy>
  <cp:revision>185</cp:revision>
  <dcterms:created xsi:type="dcterms:W3CDTF">2018-03-04T15:38:59Z</dcterms:created>
  <dcterms:modified xsi:type="dcterms:W3CDTF">2018-08-10T02:53:55Z</dcterms:modified>
</cp:coreProperties>
</file>

<file path=docProps/thumbnail.jpeg>
</file>